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3.xml" ContentType="application/vnd.openxmlformats-officedocument.presentationml.notesSlide+xml"/>
  <Override PartName="/ppt/notesSlides/_rels/notesSlide13.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1.jpeg" ContentType="image/jpeg"/>
  <Override PartName="/ppt/media/image17.jpeg" ContentType="image/jpeg"/>
  <Override PartName="/ppt/media/image3.png" ContentType="image/png"/>
  <Override PartName="/ppt/media/image9.jpeg" ContentType="image/jpeg"/>
  <Override PartName="/ppt/media/image2.jpeg" ContentType="image/jpeg"/>
  <Override PartName="/ppt/media/image4.png" ContentType="image/png"/>
  <Override PartName="/ppt/media/image21.png" ContentType="image/png"/>
  <Override PartName="/ppt/media/image6.jpeg" ContentType="image/jpeg"/>
  <Override PartName="/ppt/media/image5.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png" ContentType="image/png"/>
  <Override PartName="/ppt/media/image15.jpeg" ContentType="image/jpeg"/>
  <Override PartName="/ppt/media/image16.jpeg" ContentType="image/jpeg"/>
  <Override PartName="/ppt/media/image18.jpeg" ContentType="image/jpeg"/>
  <Override PartName="/ppt/media/image19.jpeg" ContentType="image/jpeg"/>
  <Override PartName="/ppt/media/image20.jpeg" ContentType="image/jpeg"/>
  <Override PartName="/ppt/media/image2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tr-TR" sz="4400" spc="-1" strike="noStrike">
                <a:latin typeface="Arial"/>
              </a:rPr>
              <a:t>Slaytı taşımak için tıklayın</a:t>
            </a:r>
            <a:endParaRPr b="0" lang="tr-TR"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tr-TR" sz="2000" spc="-1" strike="noStrike">
                <a:latin typeface="Arial"/>
              </a:rPr>
              <a:t>Notların biçimini düzenlemek için tıklayın</a:t>
            </a:r>
            <a:endParaRPr b="0" lang="tr-TR"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tr-TR" sz="1400" spc="-1" strike="noStrike">
                <a:latin typeface="Times New Roman"/>
              </a:rPr>
              <a:t>&lt;header&gt;</a:t>
            </a:r>
            <a:endParaRPr b="0" lang="tr-TR"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tr-TR" sz="1400" spc="-1" strike="noStrike">
                <a:latin typeface="Times New Roman"/>
              </a:rPr>
              <a:t>&lt;date/time&gt;</a:t>
            </a:r>
            <a:endParaRPr b="0" lang="tr-TR"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tr-TR" sz="1400" spc="-1" strike="noStrike">
                <a:latin typeface="Times New Roman"/>
              </a:rPr>
              <a:t>&lt;footer&gt;</a:t>
            </a:r>
            <a:endParaRPr b="0" lang="tr-TR"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1A8C6C96-E189-4C0D-B79B-668D92BD1079}" type="slidenum">
              <a:rPr b="0" lang="tr-TR" sz="1400" spc="-1" strike="noStrike">
                <a:latin typeface="Times New Roman"/>
              </a:rPr>
              <a:t>&lt;number&gt;</a:t>
            </a:fld>
            <a:endParaRPr b="0" lang="tr-T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573120" y="1336680"/>
            <a:ext cx="6412680" cy="3607560"/>
          </a:xfrm>
          <a:prstGeom prst="rect">
            <a:avLst/>
          </a:prstGeom>
        </p:spPr>
      </p:sp>
      <p:sp>
        <p:nvSpPr>
          <p:cNvPr id="98" name="PlaceHolder 2"/>
          <p:cNvSpPr>
            <a:spLocks noGrp="1"/>
          </p:cNvSpPr>
          <p:nvPr>
            <p:ph type="body"/>
          </p:nvPr>
        </p:nvSpPr>
        <p:spPr>
          <a:xfrm>
            <a:off x="755640" y="5145120"/>
            <a:ext cx="6047640" cy="4209480"/>
          </a:xfrm>
          <a:prstGeom prst="rect">
            <a:avLst/>
          </a:prstGeom>
        </p:spPr>
        <p:txBody>
          <a:bodyPr lIns="0" rIns="0" tIns="0" bIns="0">
            <a:noAutofit/>
          </a:bodyPr>
          <a:p>
            <a:endParaRPr b="0" lang="tr-TR" sz="2000" spc="-1" strike="noStrike">
              <a:latin typeface="Arial"/>
            </a:endParaRPr>
          </a:p>
        </p:txBody>
      </p:sp>
      <p:sp>
        <p:nvSpPr>
          <p:cNvPr id="99"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C3A1520-DC5F-4BFB-94ED-1D442AFB10B3}" type="slidenum">
              <a:rPr b="0" lang="tr-TR" sz="1200" spc="-1" strike="noStrike">
                <a:solidFill>
                  <a:srgbClr val="000000"/>
                </a:solidFill>
                <a:latin typeface="+mn-lt"/>
                <a:ea typeface="+mn-ea"/>
              </a:rPr>
              <a:t>&lt;number&gt;</a:t>
            </a:fld>
            <a:endParaRPr b="0" lang="tr-T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tr-TR" sz="3200" spc="-1" strike="noStrike">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tr-T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tr-TR" sz="3200" spc="-1" strike="noStrike">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tr-TR" sz="3200" spc="-1" strike="noStrike">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tr-TR" sz="3200" spc="-1" strike="noStrike">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tr-T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tr-TR" sz="3200" spc="-1" strike="noStrike">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tr-TR" sz="3200" spc="-1" strike="noStrike">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tr-TR" sz="3200" spc="-1" strike="noStrike">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tr-TR" sz="3200" spc="-1" strike="noStrike">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tr-TR" sz="3200" spc="-1" strike="noStrike">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tr-T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tr-T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tr-TR" sz="3200" spc="-1" strike="noStrike">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tr-T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tr-TR"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tr-TR" sz="3200" spc="-1" strike="noStrike">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tr-T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tr-TR" sz="3200" spc="-1" strike="noStrike">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tr-TR" sz="3200" spc="-1" strike="noStrike">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tr-T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tr-TR" sz="4400" spc="-1" strike="noStrike">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tr-TR" sz="3200" spc="-1" strike="noStrike">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tr-TR" sz="3200" spc="-1" strike="noStrike">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tr-T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normAutofit fontScale="80000"/>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Picture 3" descr=""/>
          <p:cNvPicPr/>
          <p:nvPr/>
        </p:nvPicPr>
        <p:blipFill>
          <a:blip r:embed="rId1"/>
          <a:stretch/>
        </p:blipFill>
        <p:spPr>
          <a:xfrm>
            <a:off x="4320" y="1080"/>
            <a:ext cx="9133920" cy="514008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Picture 3_6" descr=""/>
          <p:cNvPicPr/>
          <p:nvPr/>
        </p:nvPicPr>
        <p:blipFill>
          <a:blip r:embed="rId1"/>
          <a:stretch/>
        </p:blipFill>
        <p:spPr>
          <a:xfrm>
            <a:off x="0" y="-30960"/>
            <a:ext cx="9137520" cy="5173920"/>
          </a:xfrm>
          <a:prstGeom prst="rect">
            <a:avLst/>
          </a:prstGeom>
          <a:ln>
            <a:noFill/>
          </a:ln>
        </p:spPr>
      </p:pic>
      <p:sp>
        <p:nvSpPr>
          <p:cNvPr id="82" name="CustomShape 1"/>
          <p:cNvSpPr/>
          <p:nvPr/>
        </p:nvSpPr>
        <p:spPr>
          <a:xfrm>
            <a:off x="685800" y="1597680"/>
            <a:ext cx="4353480" cy="178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000" spc="-1" strike="noStrike">
                <a:solidFill>
                  <a:srgbClr val="000000"/>
                </a:solidFill>
                <a:latin typeface="Calibri"/>
                <a:ea typeface="DejaVu Sans"/>
              </a:rPr>
              <a:t>. </a:t>
            </a:r>
            <a:endParaRPr b="0" lang="tr-TR" sz="1000" spc="-1" strike="noStrike">
              <a:latin typeface="Arial"/>
            </a:endParaRPr>
          </a:p>
        </p:txBody>
      </p:sp>
      <p:sp>
        <p:nvSpPr>
          <p:cNvPr id="83" name="CustomShape 2"/>
          <p:cNvSpPr/>
          <p:nvPr/>
        </p:nvSpPr>
        <p:spPr>
          <a:xfrm>
            <a:off x="216000" y="2232000"/>
            <a:ext cx="3095280" cy="19954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tr-TR" sz="1800" spc="-1" strike="noStrike">
                <a:solidFill>
                  <a:srgbClr val="000000"/>
                </a:solidFill>
                <a:latin typeface="Arial"/>
                <a:ea typeface="DejaVu Sans"/>
              </a:rPr>
              <a:t>Satış ve Market Stratejisi</a:t>
            </a:r>
            <a:endParaRPr b="0" lang="tr-TR" sz="1800" spc="-1" strike="noStrike">
              <a:latin typeface="Arial"/>
            </a:endParaRPr>
          </a:p>
        </p:txBody>
      </p:sp>
      <p:graphicFrame>
        <p:nvGraphicFramePr>
          <p:cNvPr id="84" name="Table 3"/>
          <p:cNvGraphicFramePr/>
          <p:nvPr/>
        </p:nvGraphicFramePr>
        <p:xfrm>
          <a:off x="4592880" y="1106280"/>
          <a:ext cx="4046760" cy="2087640"/>
        </p:xfrm>
        <a:graphic>
          <a:graphicData uri="http://schemas.openxmlformats.org/drawingml/2006/table">
            <a:tbl>
              <a:tblPr/>
              <a:tblGrid>
                <a:gridCol w="3831120"/>
                <a:gridCol w="216000"/>
              </a:tblGrid>
              <a:tr h="1130040">
                <a:tc>
                  <a:txBody>
                    <a:bodyPr lIns="90000" rIns="90000">
                      <a:noAutofit/>
                    </a:bodyPr>
                    <a:p>
                      <a:pPr>
                        <a:lnSpc>
                          <a:spcPct val="100000"/>
                        </a:lnSpc>
                      </a:pPr>
                      <a:r>
                        <a:rPr b="0" lang="tr-TR" sz="1200" spc="-1" strike="noStrike">
                          <a:solidFill>
                            <a:srgbClr val="000000"/>
                          </a:solidFill>
                          <a:latin typeface="Arial"/>
                          <a:ea typeface="DejaVu Sans"/>
                        </a:rPr>
                        <a:t>B2C: Yeni doğan ve ortalama iki yaşa kadar bebeği olan aileler.</a:t>
                      </a:r>
                      <a:endParaRPr b="0" lang="tr-TR" sz="1200" spc="-1" strike="noStrike">
                        <a:latin typeface="Arial"/>
                      </a:endParaRPr>
                    </a:p>
                    <a:p>
                      <a:pPr>
                        <a:lnSpc>
                          <a:spcPct val="100000"/>
                        </a:lnSpc>
                      </a:pPr>
                      <a:r>
                        <a:rPr b="0" lang="tr-TR" sz="1200" spc="-1" strike="noStrike">
                          <a:solidFill>
                            <a:srgbClr val="000000"/>
                          </a:solidFill>
                          <a:latin typeface="Arial"/>
                          <a:ea typeface="DejaVu Sans"/>
                        </a:rPr>
                        <a:t>Bez kullanan yatalak hasta aileleri</a:t>
                      </a:r>
                      <a:endParaRPr b="0" lang="tr-TR" sz="1200" spc="-1" strike="noStrike">
                        <a:latin typeface="Arial"/>
                      </a:endParaRPr>
                    </a:p>
                    <a:p>
                      <a:pPr>
                        <a:lnSpc>
                          <a:spcPct val="100000"/>
                        </a:lnSpc>
                      </a:pPr>
                      <a:r>
                        <a:rPr b="0" lang="tr-TR" sz="1200" spc="-1" strike="noStrike">
                          <a:solidFill>
                            <a:srgbClr val="000000"/>
                          </a:solidFill>
                          <a:latin typeface="Arial"/>
                          <a:ea typeface="DejaVu Sans"/>
                        </a:rPr>
                        <a:t>Satış kanalları: Web sitesi, E-bebek, Eczaneler, Hastaneler, </a:t>
                      </a:r>
                      <a:endParaRPr b="0" lang="tr-TR"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0c2cd"/>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0c2cd"/>
                    </a:solidFill>
                  </a:tcPr>
                </a:tc>
              </a:tr>
              <a:tr h="957960">
                <a:tc>
                  <a:txBody>
                    <a:bodyPr lIns="90000" rIns="90000">
                      <a:noAutofit/>
                    </a:bodyPr>
                    <a:p>
                      <a:pPr>
                        <a:lnSpc>
                          <a:spcPct val="100000"/>
                        </a:lnSpc>
                      </a:pPr>
                      <a:r>
                        <a:rPr b="0" lang="tr-TR" sz="1200" spc="-1" strike="noStrike">
                          <a:solidFill>
                            <a:srgbClr val="000000"/>
                          </a:solidFill>
                          <a:latin typeface="Arial"/>
                          <a:ea typeface="DejaVu Sans"/>
                        </a:rPr>
                        <a:t>B2B: Eczaneler, Hastaneler, Medikal malzeme firmaları, Bebek bezi ve hasta bezi firmaları.</a:t>
                      </a:r>
                      <a:endParaRPr b="0" lang="tr-TR" sz="1200" spc="-1" strike="noStrike">
                        <a:latin typeface="Arial"/>
                      </a:endParaRPr>
                    </a:p>
                    <a:p>
                      <a:pPr>
                        <a:lnSpc>
                          <a:spcPct val="100000"/>
                        </a:lnSpc>
                      </a:pPr>
                      <a:r>
                        <a:rPr b="0" lang="tr-TR" sz="1200" spc="-1" strike="noStrike">
                          <a:solidFill>
                            <a:srgbClr val="000000"/>
                          </a:solidFill>
                          <a:latin typeface="Arial"/>
                          <a:ea typeface="DejaVu Sans"/>
                        </a:rPr>
                        <a:t>Satış kanalları:Distributör</a:t>
                      </a:r>
                      <a:endParaRPr b="0" lang="tr-TR" sz="1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0c2cd"/>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0c2cd"/>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Picture 3_8" descr=""/>
          <p:cNvPicPr/>
          <p:nvPr/>
        </p:nvPicPr>
        <p:blipFill>
          <a:blip r:embed="rId1"/>
          <a:stretch/>
        </p:blipFill>
        <p:spPr>
          <a:xfrm>
            <a:off x="18000" y="-30960"/>
            <a:ext cx="9137520" cy="5173920"/>
          </a:xfrm>
          <a:prstGeom prst="rect">
            <a:avLst/>
          </a:prstGeom>
          <a:ln>
            <a:noFill/>
          </a:ln>
        </p:spPr>
      </p:pic>
      <p:sp>
        <p:nvSpPr>
          <p:cNvPr id="86" name="CustomShape 1"/>
          <p:cNvSpPr/>
          <p:nvPr/>
        </p:nvSpPr>
        <p:spPr>
          <a:xfrm>
            <a:off x="685800" y="1597680"/>
            <a:ext cx="4353480" cy="178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000" spc="-1" strike="noStrike">
                <a:solidFill>
                  <a:srgbClr val="000000"/>
                </a:solidFill>
                <a:latin typeface="Calibri"/>
                <a:ea typeface="DejaVu Sans"/>
              </a:rPr>
              <a:t>. </a:t>
            </a:r>
            <a:endParaRPr b="0" lang="tr-TR" sz="1000" spc="-1" strike="noStrike">
              <a:latin typeface="Arial"/>
            </a:endParaRPr>
          </a:p>
        </p:txBody>
      </p:sp>
      <p:sp>
        <p:nvSpPr>
          <p:cNvPr id="87" name="CustomShape 2"/>
          <p:cNvSpPr/>
          <p:nvPr/>
        </p:nvSpPr>
        <p:spPr>
          <a:xfrm>
            <a:off x="216000" y="2232000"/>
            <a:ext cx="3095280" cy="1995480"/>
          </a:xfrm>
          <a:prstGeom prst="rect">
            <a:avLst/>
          </a:prstGeom>
          <a:noFill/>
          <a:ln>
            <a:noFill/>
          </a:ln>
        </p:spPr>
        <p:style>
          <a:lnRef idx="0"/>
          <a:fillRef idx="0"/>
          <a:effectRef idx="0"/>
          <a:fontRef idx="minor"/>
        </p:style>
      </p:sp>
      <p:pic>
        <p:nvPicPr>
          <p:cNvPr id="88" name="Resim 1" descr=""/>
          <p:cNvPicPr/>
          <p:nvPr/>
        </p:nvPicPr>
        <p:blipFill>
          <a:blip r:embed="rId2"/>
          <a:stretch/>
        </p:blipFill>
        <p:spPr>
          <a:xfrm>
            <a:off x="2733480" y="447120"/>
            <a:ext cx="3455640" cy="34286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3_2" descr=""/>
          <p:cNvPicPr/>
          <p:nvPr/>
        </p:nvPicPr>
        <p:blipFill>
          <a:blip r:embed="rId1"/>
          <a:stretch/>
        </p:blipFill>
        <p:spPr>
          <a:xfrm>
            <a:off x="2520" y="0"/>
            <a:ext cx="9137520" cy="5142240"/>
          </a:xfrm>
          <a:prstGeom prst="rect">
            <a:avLst/>
          </a:prstGeom>
          <a:ln>
            <a:noFill/>
          </a:ln>
        </p:spPr>
      </p:pic>
      <p:sp>
        <p:nvSpPr>
          <p:cNvPr id="90" name="CustomShape 1"/>
          <p:cNvSpPr/>
          <p:nvPr/>
        </p:nvSpPr>
        <p:spPr>
          <a:xfrm>
            <a:off x="4896000" y="1273680"/>
            <a:ext cx="3594960" cy="1101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000000"/>
                </a:solidFill>
                <a:latin typeface="Calibri"/>
                <a:ea typeface="DejaVu Sans"/>
              </a:rPr>
              <a:t>Geliştirilen sisteme ait akış şeması şekilde yer almaktadır. Bebek bezinde bariyer sistemler gözetilerek akış hızı kontrolü ile hasta başı test tanımına uygun bir kolorometrik test sistemi başarılı bir ürün olarak ticarileşme potansiyeline sahiptir.</a:t>
            </a:r>
            <a:endParaRPr b="0" lang="tr-TR" sz="1200" spc="-1" strike="noStrike">
              <a:latin typeface="Arial"/>
            </a:endParaRPr>
          </a:p>
        </p:txBody>
      </p:sp>
      <p:sp>
        <p:nvSpPr>
          <p:cNvPr id="91" name="CustomShape 2"/>
          <p:cNvSpPr/>
          <p:nvPr/>
        </p:nvSpPr>
        <p:spPr>
          <a:xfrm>
            <a:off x="1371600" y="2914560"/>
            <a:ext cx="6399360" cy="1312920"/>
          </a:xfrm>
          <a:prstGeom prst="rect">
            <a:avLst/>
          </a:prstGeom>
          <a:noFill/>
          <a:ln>
            <a:noFill/>
          </a:ln>
        </p:spPr>
        <p:style>
          <a:lnRef idx="0"/>
          <a:fillRef idx="0"/>
          <a:effectRef idx="0"/>
          <a:fontRef idx="minor"/>
        </p:style>
      </p:sp>
      <p:pic>
        <p:nvPicPr>
          <p:cNvPr id="92" name="Resim 73" descr=""/>
          <p:cNvPicPr/>
          <p:nvPr/>
        </p:nvPicPr>
        <p:blipFill>
          <a:blip r:embed="rId2"/>
          <a:stretch/>
        </p:blipFill>
        <p:spPr>
          <a:xfrm>
            <a:off x="936000" y="1000080"/>
            <a:ext cx="3745800" cy="26708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Picture 3_2" descr=""/>
          <p:cNvPicPr/>
          <p:nvPr/>
        </p:nvPicPr>
        <p:blipFill>
          <a:blip r:embed="rId1"/>
          <a:stretch/>
        </p:blipFill>
        <p:spPr>
          <a:xfrm>
            <a:off x="2520" y="0"/>
            <a:ext cx="9137520" cy="5142240"/>
          </a:xfrm>
          <a:prstGeom prst="rect">
            <a:avLst/>
          </a:prstGeom>
          <a:ln>
            <a:noFill/>
          </a:ln>
        </p:spPr>
      </p:pic>
      <p:sp>
        <p:nvSpPr>
          <p:cNvPr id="94" name="CustomShape 1"/>
          <p:cNvSpPr/>
          <p:nvPr/>
        </p:nvSpPr>
        <p:spPr>
          <a:xfrm>
            <a:off x="4896000" y="1273680"/>
            <a:ext cx="3594960" cy="1101240"/>
          </a:xfrm>
          <a:prstGeom prst="rect">
            <a:avLst/>
          </a:prstGeom>
          <a:noFill/>
          <a:ln>
            <a:noFill/>
          </a:ln>
        </p:spPr>
        <p:style>
          <a:lnRef idx="0"/>
          <a:fillRef idx="0"/>
          <a:effectRef idx="0"/>
          <a:fontRef idx="minor"/>
        </p:style>
      </p:sp>
      <p:sp>
        <p:nvSpPr>
          <p:cNvPr id="95" name="CustomShape 2"/>
          <p:cNvSpPr/>
          <p:nvPr/>
        </p:nvSpPr>
        <p:spPr>
          <a:xfrm>
            <a:off x="1371600" y="2914560"/>
            <a:ext cx="6399360" cy="1312920"/>
          </a:xfrm>
          <a:prstGeom prst="rect">
            <a:avLst/>
          </a:prstGeom>
          <a:noFill/>
          <a:ln>
            <a:noFill/>
          </a:ln>
        </p:spPr>
        <p:style>
          <a:lnRef idx="0"/>
          <a:fillRef idx="0"/>
          <a:effectRef idx="0"/>
          <a:fontRef idx="minor"/>
        </p:style>
      </p:sp>
      <p:sp>
        <p:nvSpPr>
          <p:cNvPr id="96" name="CustomShape 3"/>
          <p:cNvSpPr/>
          <p:nvPr/>
        </p:nvSpPr>
        <p:spPr>
          <a:xfrm>
            <a:off x="340560" y="1177200"/>
            <a:ext cx="3024720" cy="1187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1800" spc="-1" strike="noStrike">
                <a:solidFill>
                  <a:srgbClr val="000000"/>
                </a:solidFill>
                <a:latin typeface="Arial"/>
                <a:ea typeface="DejaVu Sans"/>
              </a:rPr>
              <a:t>Çisem ARSLANTÜRK</a:t>
            </a:r>
            <a:endParaRPr b="0" lang="tr-TR" sz="1800" spc="-1" strike="noStrike">
              <a:latin typeface="Arial"/>
            </a:endParaRPr>
          </a:p>
          <a:p>
            <a:pPr>
              <a:lnSpc>
                <a:spcPct val="100000"/>
              </a:lnSpc>
            </a:pPr>
            <a:r>
              <a:rPr b="0" lang="tr-TR" sz="1800" spc="-1" strike="noStrike">
                <a:solidFill>
                  <a:srgbClr val="000000"/>
                </a:solidFill>
                <a:latin typeface="Arial"/>
                <a:ea typeface="DejaVu Sans"/>
              </a:rPr>
              <a:t>İstanbul Kültür Üniversitesi</a:t>
            </a:r>
            <a:endParaRPr b="0" lang="tr-TR" sz="1800" spc="-1" strike="noStrike">
              <a:latin typeface="Arial"/>
            </a:endParaRPr>
          </a:p>
          <a:p>
            <a:pPr>
              <a:lnSpc>
                <a:spcPct val="100000"/>
              </a:lnSpc>
            </a:pPr>
            <a:r>
              <a:rPr b="0" lang="tr-TR" sz="1800" spc="-1" strike="noStrike">
                <a:solidFill>
                  <a:srgbClr val="000000"/>
                </a:solidFill>
                <a:latin typeface="Arial"/>
                <a:ea typeface="DejaVu Sans"/>
              </a:rPr>
              <a:t>Moleküler Biyoloji Ve Genetik</a:t>
            </a:r>
            <a:endParaRPr b="0" lang="tr-T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_7" descr=""/>
          <p:cNvPicPr/>
          <p:nvPr/>
        </p:nvPicPr>
        <p:blipFill>
          <a:blip r:embed="rId1"/>
          <a:stretch/>
        </p:blipFill>
        <p:spPr>
          <a:xfrm>
            <a:off x="-28080" y="0"/>
            <a:ext cx="9137520" cy="5142240"/>
          </a:xfrm>
          <a:prstGeom prst="rect">
            <a:avLst/>
          </a:prstGeom>
          <a:ln>
            <a:noFill/>
          </a:ln>
        </p:spPr>
      </p:pic>
      <p:sp>
        <p:nvSpPr>
          <p:cNvPr id="46" name="CustomShape 1"/>
          <p:cNvSpPr/>
          <p:nvPr/>
        </p:nvSpPr>
        <p:spPr>
          <a:xfrm>
            <a:off x="685800" y="1597680"/>
            <a:ext cx="7770960" cy="1101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1800" spc="-1" strike="noStrike">
                <a:solidFill>
                  <a:srgbClr val="000000"/>
                </a:solidFill>
                <a:latin typeface="Calibri"/>
                <a:ea typeface="DejaVu Sans"/>
              </a:rPr>
              <a:t>              </a:t>
            </a:r>
            <a:endParaRPr b="0" lang="tr-TR" sz="1800" spc="-1" strike="noStrike">
              <a:latin typeface="Arial"/>
            </a:endParaRPr>
          </a:p>
        </p:txBody>
      </p:sp>
      <p:sp>
        <p:nvSpPr>
          <p:cNvPr id="47" name="CustomShape 2"/>
          <p:cNvSpPr/>
          <p:nvPr/>
        </p:nvSpPr>
        <p:spPr>
          <a:xfrm>
            <a:off x="1371600" y="2914560"/>
            <a:ext cx="6399360" cy="1312920"/>
          </a:xfrm>
          <a:prstGeom prst="rect">
            <a:avLst/>
          </a:prstGeom>
          <a:noFill/>
          <a:ln>
            <a:noFill/>
          </a:ln>
        </p:spPr>
        <p:style>
          <a:lnRef idx="0"/>
          <a:fillRef idx="0"/>
          <a:effectRef idx="0"/>
          <a:fontRef idx="minor"/>
        </p:style>
      </p:sp>
      <p:pic>
        <p:nvPicPr>
          <p:cNvPr id="48" name="Resim 2" descr=""/>
          <p:cNvPicPr/>
          <p:nvPr/>
        </p:nvPicPr>
        <p:blipFill>
          <a:blip r:embed="rId2"/>
          <a:stretch/>
        </p:blipFill>
        <p:spPr>
          <a:xfrm>
            <a:off x="4752000" y="576000"/>
            <a:ext cx="4442760" cy="3383640"/>
          </a:xfrm>
          <a:prstGeom prst="rect">
            <a:avLst/>
          </a:prstGeom>
          <a:ln>
            <a:noFill/>
          </a:ln>
        </p:spPr>
      </p:pic>
      <p:pic>
        <p:nvPicPr>
          <p:cNvPr id="49" name="Resim 3" descr=""/>
          <p:cNvPicPr/>
          <p:nvPr/>
        </p:nvPicPr>
        <p:blipFill>
          <a:blip r:embed="rId3"/>
          <a:stretch/>
        </p:blipFill>
        <p:spPr>
          <a:xfrm>
            <a:off x="-28080" y="620280"/>
            <a:ext cx="4923720" cy="11073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Picture 3" descr=""/>
          <p:cNvPicPr/>
          <p:nvPr/>
        </p:nvPicPr>
        <p:blipFill>
          <a:blip r:embed="rId1"/>
          <a:stretch/>
        </p:blipFill>
        <p:spPr>
          <a:xfrm>
            <a:off x="6120" y="1080"/>
            <a:ext cx="9137520" cy="5142240"/>
          </a:xfrm>
          <a:prstGeom prst="rect">
            <a:avLst/>
          </a:prstGeom>
          <a:ln>
            <a:noFill/>
          </a:ln>
        </p:spPr>
      </p:pic>
      <p:sp>
        <p:nvSpPr>
          <p:cNvPr id="51" name="CustomShape 1"/>
          <p:cNvSpPr/>
          <p:nvPr/>
        </p:nvSpPr>
        <p:spPr>
          <a:xfrm>
            <a:off x="792000" y="1597680"/>
            <a:ext cx="7770960" cy="1101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endParaRPr b="0" lang="tr-TR" sz="1800" spc="-1" strike="noStrike">
              <a:latin typeface="Arial"/>
            </a:endParaRPr>
          </a:p>
          <a:p>
            <a:pPr>
              <a:lnSpc>
                <a:spcPct val="100000"/>
              </a:lnSpc>
            </a:pPr>
            <a:endParaRPr b="0" lang="tr-TR" sz="1800" spc="-1" strike="noStrike">
              <a:latin typeface="Arial"/>
            </a:endParaRPr>
          </a:p>
          <a:p>
            <a:pPr>
              <a:lnSpc>
                <a:spcPct val="100000"/>
              </a:lnSpc>
            </a:pPr>
            <a:endParaRPr b="0" lang="tr-TR" sz="1800" spc="-1" strike="noStrike">
              <a:latin typeface="Arial"/>
            </a:endParaRPr>
          </a:p>
          <a:p>
            <a:pPr>
              <a:lnSpc>
                <a:spcPct val="100000"/>
              </a:lnSpc>
            </a:pPr>
            <a:endParaRPr b="0" lang="tr-TR" sz="1800" spc="-1" strike="noStrike">
              <a:latin typeface="Arial"/>
            </a:endParaRPr>
          </a:p>
          <a:p>
            <a:pPr>
              <a:lnSpc>
                <a:spcPct val="100000"/>
              </a:lnSpc>
            </a:pPr>
            <a:endParaRPr b="0" lang="tr-TR" sz="1800" spc="-1" strike="noStrike">
              <a:latin typeface="Arial"/>
            </a:endParaRPr>
          </a:p>
          <a:p>
            <a:pPr>
              <a:lnSpc>
                <a:spcPct val="100000"/>
              </a:lnSpc>
            </a:pPr>
            <a:endParaRPr b="0" lang="tr-TR" sz="1800" spc="-1" strike="noStrike">
              <a:latin typeface="Arial"/>
            </a:endParaRPr>
          </a:p>
          <a:p>
            <a:pPr>
              <a:lnSpc>
                <a:spcPct val="100000"/>
              </a:lnSpc>
            </a:pPr>
            <a:endParaRPr b="0" lang="tr-TR" sz="1800" spc="-1" strike="noStrike">
              <a:latin typeface="Arial"/>
            </a:endParaRPr>
          </a:p>
          <a:p>
            <a:pPr>
              <a:lnSpc>
                <a:spcPct val="100000"/>
              </a:lnSpc>
            </a:pPr>
            <a:endParaRPr b="0" lang="tr-TR" sz="1800" spc="-1" strike="noStrike">
              <a:latin typeface="Arial"/>
            </a:endParaRPr>
          </a:p>
        </p:txBody>
      </p:sp>
      <p:sp>
        <p:nvSpPr>
          <p:cNvPr id="52" name="CustomShape 2"/>
          <p:cNvSpPr/>
          <p:nvPr/>
        </p:nvSpPr>
        <p:spPr>
          <a:xfrm>
            <a:off x="1371600" y="2914560"/>
            <a:ext cx="6399360" cy="1312920"/>
          </a:xfrm>
          <a:prstGeom prst="rect">
            <a:avLst/>
          </a:prstGeom>
          <a:noFill/>
          <a:ln>
            <a:noFill/>
          </a:ln>
        </p:spPr>
        <p:style>
          <a:lnRef idx="0"/>
          <a:fillRef idx="0"/>
          <a:effectRef idx="0"/>
          <a:fontRef idx="minor"/>
        </p:style>
      </p:sp>
      <p:pic>
        <p:nvPicPr>
          <p:cNvPr id="53" name="Resim 47" descr=""/>
          <p:cNvPicPr/>
          <p:nvPr/>
        </p:nvPicPr>
        <p:blipFill>
          <a:blip r:embed="rId2"/>
          <a:stretch/>
        </p:blipFill>
        <p:spPr>
          <a:xfrm>
            <a:off x="3384000" y="504000"/>
            <a:ext cx="5681880" cy="3455640"/>
          </a:xfrm>
          <a:prstGeom prst="rect">
            <a:avLst/>
          </a:prstGeom>
          <a:ln>
            <a:noFill/>
          </a:ln>
        </p:spPr>
      </p:pic>
      <p:sp>
        <p:nvSpPr>
          <p:cNvPr id="54" name="CustomShape 3"/>
          <p:cNvSpPr/>
          <p:nvPr/>
        </p:nvSpPr>
        <p:spPr>
          <a:xfrm>
            <a:off x="467640" y="1512000"/>
            <a:ext cx="2844000" cy="17359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1800" spc="-1" strike="noStrike">
                <a:solidFill>
                  <a:srgbClr val="000000"/>
                </a:solidFill>
                <a:latin typeface="Calibri"/>
                <a:ea typeface="DejaVu Sans"/>
              </a:rPr>
              <a:t>SORUN</a:t>
            </a:r>
            <a:endParaRPr b="0" lang="tr-TR" sz="1800" spc="-1" strike="noStrike">
              <a:latin typeface="Arial"/>
            </a:endParaRPr>
          </a:p>
          <a:p>
            <a:pPr>
              <a:lnSpc>
                <a:spcPct val="100000"/>
              </a:lnSpc>
            </a:pPr>
            <a:r>
              <a:rPr b="0" lang="en-US" sz="1200" spc="-1" strike="noStrike">
                <a:solidFill>
                  <a:srgbClr val="000000"/>
                </a:solidFill>
                <a:latin typeface="Calibri"/>
                <a:ea typeface="DejaVu Sans"/>
              </a:rPr>
              <a:t>Çocuklarda idrar yolu enfeksiyonu, en sık rastlanan hastalık nedenidir.</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Ama asıl problem, çocuklardan idrarı toplamak ve bulaş olmadan laboratuvara ulaştırmaktır.</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İçinde bulunduğumuz pandemi döneminde çocuk ve yaşlıların hastane ortamında bulunması ayrıca sakıncalıdır.</a:t>
            </a:r>
            <a:r>
              <a:rPr b="0" lang="tr-TR" sz="1200" spc="-1" strike="noStrike">
                <a:solidFill>
                  <a:srgbClr val="000000"/>
                </a:solidFill>
                <a:latin typeface="Arial"/>
                <a:ea typeface="DejaVu Sans"/>
              </a:rPr>
              <a:t> </a:t>
            </a:r>
            <a:br/>
            <a:endParaRPr b="0" lang="tr-TR"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Picture 3_3" descr=""/>
          <p:cNvPicPr/>
          <p:nvPr/>
        </p:nvPicPr>
        <p:blipFill>
          <a:blip r:embed="rId1"/>
          <a:stretch/>
        </p:blipFill>
        <p:spPr>
          <a:xfrm>
            <a:off x="6120" y="1080"/>
            <a:ext cx="9137520" cy="5142240"/>
          </a:xfrm>
          <a:prstGeom prst="rect">
            <a:avLst/>
          </a:prstGeom>
          <a:ln>
            <a:noFill/>
          </a:ln>
        </p:spPr>
      </p:pic>
      <p:sp>
        <p:nvSpPr>
          <p:cNvPr id="56" name="CustomShape 1"/>
          <p:cNvSpPr/>
          <p:nvPr/>
        </p:nvSpPr>
        <p:spPr>
          <a:xfrm>
            <a:off x="792000" y="1598040"/>
            <a:ext cx="4353480" cy="178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000000"/>
                </a:solidFill>
                <a:latin typeface="Calibri"/>
                <a:ea typeface="DejaVu Sans"/>
              </a:rPr>
              <a:t>ÇÖZÜM</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İdrar analizlerinin ev ortamında yapılabilmesini sağlayacak, laboratuvar ortamına taşınması gerekmeyen ve bebek bezine entegre edilebilen mikroakışkan bir çip.</a:t>
            </a:r>
            <a:endParaRPr b="0" lang="tr-TR" sz="1200" spc="-1" strike="noStrike">
              <a:latin typeface="Arial"/>
            </a:endParaRPr>
          </a:p>
          <a:p>
            <a:pPr>
              <a:lnSpc>
                <a:spcPct val="100000"/>
              </a:lnSpc>
            </a:pPr>
            <a:endParaRPr b="0" lang="tr-TR" sz="1200" spc="-1" strike="noStrike">
              <a:latin typeface="Arial"/>
            </a:endParaRPr>
          </a:p>
          <a:p>
            <a:pPr>
              <a:lnSpc>
                <a:spcPct val="100000"/>
              </a:lnSpc>
            </a:pPr>
            <a:endParaRPr b="0" lang="tr-TR" sz="1200" spc="-1" strike="noStrike">
              <a:latin typeface="Arial"/>
            </a:endParaRPr>
          </a:p>
        </p:txBody>
      </p:sp>
      <p:sp>
        <p:nvSpPr>
          <p:cNvPr id="57" name="CustomShape 2"/>
          <p:cNvSpPr/>
          <p:nvPr/>
        </p:nvSpPr>
        <p:spPr>
          <a:xfrm>
            <a:off x="1371600" y="2914560"/>
            <a:ext cx="6399360" cy="1312920"/>
          </a:xfrm>
          <a:prstGeom prst="rect">
            <a:avLst/>
          </a:prstGeom>
          <a:noFill/>
          <a:ln>
            <a:noFill/>
          </a:ln>
        </p:spPr>
        <p:style>
          <a:lnRef idx="0"/>
          <a:fillRef idx="0"/>
          <a:effectRef idx="0"/>
          <a:fontRef idx="minor"/>
        </p:style>
      </p:sp>
      <p:pic>
        <p:nvPicPr>
          <p:cNvPr id="58" name="" descr=""/>
          <p:cNvPicPr/>
          <p:nvPr/>
        </p:nvPicPr>
        <p:blipFill>
          <a:blip r:embed="rId2"/>
          <a:stretch/>
        </p:blipFill>
        <p:spPr>
          <a:xfrm>
            <a:off x="5145840" y="864000"/>
            <a:ext cx="3713040" cy="287964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Picture 3_4" descr=""/>
          <p:cNvPicPr/>
          <p:nvPr/>
        </p:nvPicPr>
        <p:blipFill>
          <a:blip r:embed="rId1"/>
          <a:stretch/>
        </p:blipFill>
        <p:spPr>
          <a:xfrm>
            <a:off x="6120" y="1080"/>
            <a:ext cx="9137520" cy="5142240"/>
          </a:xfrm>
          <a:prstGeom prst="rect">
            <a:avLst/>
          </a:prstGeom>
          <a:ln>
            <a:noFill/>
          </a:ln>
        </p:spPr>
      </p:pic>
      <p:sp>
        <p:nvSpPr>
          <p:cNvPr id="60" name="CustomShape 1"/>
          <p:cNvSpPr/>
          <p:nvPr/>
        </p:nvSpPr>
        <p:spPr>
          <a:xfrm>
            <a:off x="792000" y="1598040"/>
            <a:ext cx="4353480" cy="178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000000"/>
                </a:solidFill>
                <a:latin typeface="Calibri"/>
                <a:ea typeface="DejaVu Sans"/>
              </a:rPr>
              <a:t>.</a:t>
            </a:r>
            <a:endParaRPr b="0" lang="tr-TR" sz="1200" spc="-1" strike="noStrike">
              <a:latin typeface="Arial"/>
            </a:endParaRPr>
          </a:p>
          <a:p>
            <a:pPr>
              <a:lnSpc>
                <a:spcPct val="100000"/>
              </a:lnSpc>
            </a:pPr>
            <a:endParaRPr b="0" lang="tr-TR" sz="1200" spc="-1" strike="noStrike">
              <a:latin typeface="Arial"/>
            </a:endParaRPr>
          </a:p>
          <a:p>
            <a:pPr>
              <a:lnSpc>
                <a:spcPct val="100000"/>
              </a:lnSpc>
            </a:pPr>
            <a:endParaRPr b="0" lang="tr-TR" sz="1200" spc="-1" strike="noStrike">
              <a:latin typeface="Arial"/>
            </a:endParaRPr>
          </a:p>
        </p:txBody>
      </p:sp>
      <p:sp>
        <p:nvSpPr>
          <p:cNvPr id="61" name="CustomShape 2"/>
          <p:cNvSpPr/>
          <p:nvPr/>
        </p:nvSpPr>
        <p:spPr>
          <a:xfrm>
            <a:off x="1371600" y="2914560"/>
            <a:ext cx="6399360" cy="1312920"/>
          </a:xfrm>
          <a:prstGeom prst="rect">
            <a:avLst/>
          </a:prstGeom>
          <a:noFill/>
          <a:ln>
            <a:noFill/>
          </a:ln>
        </p:spPr>
        <p:style>
          <a:lnRef idx="0"/>
          <a:fillRef idx="0"/>
          <a:effectRef idx="0"/>
          <a:fontRef idx="minor"/>
        </p:style>
      </p:sp>
      <p:pic>
        <p:nvPicPr>
          <p:cNvPr id="62" name="Resim 51_0" descr=""/>
          <p:cNvPicPr/>
          <p:nvPr/>
        </p:nvPicPr>
        <p:blipFill>
          <a:blip r:embed="rId2"/>
          <a:stretch/>
        </p:blipFill>
        <p:spPr>
          <a:xfrm>
            <a:off x="1656000" y="1060200"/>
            <a:ext cx="5975640" cy="2755440"/>
          </a:xfrm>
          <a:prstGeom prst="rect">
            <a:avLst/>
          </a:prstGeom>
          <a:ln>
            <a:noFill/>
          </a:ln>
        </p:spPr>
      </p:pic>
      <p:sp>
        <p:nvSpPr>
          <p:cNvPr id="63" name="CustomShape 3"/>
          <p:cNvSpPr/>
          <p:nvPr/>
        </p:nvSpPr>
        <p:spPr>
          <a:xfrm>
            <a:off x="371880" y="573480"/>
            <a:ext cx="3515760" cy="722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00" spc="-1" strike="noStrike">
                <a:solidFill>
                  <a:srgbClr val="000000"/>
                </a:solidFill>
                <a:latin typeface="Calibri"/>
                <a:ea typeface="DejaVu Sans"/>
              </a:rPr>
              <a:t>İdrar örneklerinde yapılan analizlerin çip teknolojisine dayalı olarak yapılması;</a:t>
            </a:r>
            <a:endParaRPr b="0" lang="tr-TR" sz="1000" spc="-1" strike="noStrike">
              <a:latin typeface="Arial"/>
            </a:endParaRPr>
          </a:p>
          <a:p>
            <a:pPr>
              <a:lnSpc>
                <a:spcPct val="100000"/>
              </a:lnSpc>
            </a:pPr>
            <a:endParaRPr b="0" lang="tr-TR" sz="1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Picture 3_1" descr=""/>
          <p:cNvPicPr/>
          <p:nvPr/>
        </p:nvPicPr>
        <p:blipFill>
          <a:blip r:embed="rId1"/>
          <a:stretch/>
        </p:blipFill>
        <p:spPr>
          <a:xfrm>
            <a:off x="72000" y="0"/>
            <a:ext cx="9137520" cy="5142240"/>
          </a:xfrm>
          <a:prstGeom prst="rect">
            <a:avLst/>
          </a:prstGeom>
          <a:ln>
            <a:noFill/>
          </a:ln>
        </p:spPr>
      </p:pic>
      <p:sp>
        <p:nvSpPr>
          <p:cNvPr id="65" name="CustomShape 1"/>
          <p:cNvSpPr/>
          <p:nvPr/>
        </p:nvSpPr>
        <p:spPr>
          <a:xfrm>
            <a:off x="685800" y="1597680"/>
            <a:ext cx="3895200" cy="1101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000000"/>
                </a:solidFill>
                <a:latin typeface="Arial Black"/>
                <a:ea typeface="DejaVu Sans"/>
              </a:rPr>
              <a:t>                          </a:t>
            </a:r>
            <a:r>
              <a:rPr b="0" lang="en-US" sz="1200" spc="-1" strike="noStrike">
                <a:solidFill>
                  <a:srgbClr val="000000"/>
                </a:solidFill>
                <a:latin typeface="Arial Black"/>
                <a:ea typeface="DejaVu Sans"/>
              </a:rPr>
              <a:t>Çip Mimarisi</a:t>
            </a:r>
            <a:br/>
            <a:r>
              <a:rPr b="0" lang="en-US" sz="1200" spc="-1" strike="noStrike">
                <a:solidFill>
                  <a:srgbClr val="000000"/>
                </a:solidFill>
                <a:latin typeface="Arial Black"/>
                <a:ea typeface="DejaVu Sans"/>
              </a:rPr>
              <a:t>  </a:t>
            </a:r>
            <a:r>
              <a:rPr b="1" lang="en-US" sz="1200" spc="-1" strike="noStrike">
                <a:solidFill>
                  <a:srgbClr val="000000"/>
                </a:solidFill>
                <a:latin typeface="Calibri"/>
                <a:ea typeface="DejaVu Sans"/>
              </a:rPr>
              <a:t>GİRİŞ:</a:t>
            </a:r>
            <a:r>
              <a:rPr b="0" lang="en-US" sz="1200" spc="-1" strike="noStrike">
                <a:solidFill>
                  <a:srgbClr val="000000"/>
                </a:solidFill>
                <a:latin typeface="Calibri"/>
                <a:ea typeface="DejaVu Sans"/>
              </a:rPr>
              <a:t> Sıvıların manuel olarak verildiği bir substrat (tipik olarak selüloz). Sıvının kağıt gibi gözenekli bir ortamda hareket etmesi geçirgenlik, buharlaşma ve geometri etkileriyle yönetilir. </a:t>
            </a:r>
            <a:br/>
            <a:r>
              <a:rPr b="0" lang="en-US" sz="1200" spc="-1" strike="noStrike">
                <a:solidFill>
                  <a:srgbClr val="000000"/>
                </a:solidFill>
                <a:latin typeface="Calibri"/>
                <a:ea typeface="DejaVu Sans"/>
              </a:rPr>
              <a:t>   </a:t>
            </a:r>
            <a:r>
              <a:rPr b="1" lang="en-US" sz="1200" spc="-1" strike="noStrike">
                <a:solidFill>
                  <a:srgbClr val="000000"/>
                </a:solidFill>
                <a:latin typeface="Calibri"/>
                <a:ea typeface="DejaVu Sans"/>
              </a:rPr>
              <a:t>KANALLAR:</a:t>
            </a:r>
            <a:r>
              <a:rPr b="0" lang="en-US" sz="1200" spc="-1" strike="noStrike">
                <a:solidFill>
                  <a:srgbClr val="000000"/>
                </a:solidFill>
                <a:latin typeface="Calibri"/>
                <a:ea typeface="DejaVu Sans"/>
              </a:rPr>
              <a:t> Sıvıyı aygıt boyunca yönlendiren hidrofilik alt milimetre ağları.</a:t>
            </a:r>
            <a:br/>
            <a:r>
              <a:rPr b="0" lang="en-US" sz="1200" spc="-1" strike="noStrike">
                <a:solidFill>
                  <a:srgbClr val="000000"/>
                </a:solidFill>
                <a:latin typeface="Calibri"/>
                <a:ea typeface="DejaVu Sans"/>
              </a:rPr>
              <a:t>   </a:t>
            </a:r>
            <a:r>
              <a:rPr b="1" lang="en-US" sz="1200" spc="-1" strike="noStrike">
                <a:solidFill>
                  <a:srgbClr val="000000"/>
                </a:solidFill>
                <a:latin typeface="Calibri"/>
                <a:ea typeface="DejaVu Sans"/>
              </a:rPr>
              <a:t>BARİYERLER:</a:t>
            </a:r>
            <a:r>
              <a:rPr b="0" lang="en-US" sz="1200" spc="-1" strike="noStrike">
                <a:solidFill>
                  <a:srgbClr val="000000"/>
                </a:solidFill>
                <a:latin typeface="Calibri"/>
                <a:ea typeface="DejaVu Sans"/>
              </a:rPr>
              <a:t> Sıvının kanaldan çıkmasını önleyen hidrofobik bölgeler.(örn; balmumu baskı)</a:t>
            </a:r>
            <a:br/>
            <a:r>
              <a:rPr b="0" lang="en-US" sz="1200" spc="-1" strike="noStrike">
                <a:solidFill>
                  <a:srgbClr val="000000"/>
                </a:solidFill>
                <a:latin typeface="Calibri"/>
                <a:ea typeface="DejaVu Sans"/>
              </a:rPr>
              <a:t> </a:t>
            </a:r>
            <a:r>
              <a:rPr b="1" lang="en-US" sz="1200" spc="-1" strike="noStrike">
                <a:solidFill>
                  <a:srgbClr val="000000"/>
                </a:solidFill>
                <a:latin typeface="Calibri"/>
                <a:ea typeface="DejaVu Sans"/>
              </a:rPr>
              <a:t>  ÇIKIŞLAR:</a:t>
            </a:r>
            <a:r>
              <a:rPr b="0" lang="en-US" sz="1200" spc="-1" strike="noStrike">
                <a:solidFill>
                  <a:srgbClr val="000000"/>
                </a:solidFill>
                <a:latin typeface="Calibri"/>
                <a:ea typeface="DejaVu Sans"/>
              </a:rPr>
              <a:t> Kimyasal ve biyokimyasal reaksiyonun gerçekleştiği yer.</a:t>
            </a:r>
            <a:br/>
            <a:r>
              <a:rPr b="0" lang="en-US" sz="1200" spc="-1" strike="noStrike">
                <a:solidFill>
                  <a:srgbClr val="000000"/>
                </a:solidFill>
                <a:latin typeface="Calibri"/>
                <a:ea typeface="DejaVu Sans"/>
              </a:rPr>
              <a:t>                 </a:t>
            </a:r>
            <a:r>
              <a:rPr b="0" lang="en-US" sz="1200" spc="-1" strike="noStrike">
                <a:solidFill>
                  <a:srgbClr val="000000"/>
                </a:solidFill>
                <a:latin typeface="Calibri"/>
                <a:ea typeface="Microsoft YaHei"/>
              </a:rPr>
              <a:t>.</a:t>
            </a:r>
            <a:endParaRPr b="0" lang="tr-TR" sz="1200" spc="-1" strike="noStrike">
              <a:latin typeface="Arial"/>
            </a:endParaRPr>
          </a:p>
        </p:txBody>
      </p:sp>
      <p:sp>
        <p:nvSpPr>
          <p:cNvPr id="66" name="CustomShape 2"/>
          <p:cNvSpPr/>
          <p:nvPr/>
        </p:nvSpPr>
        <p:spPr>
          <a:xfrm>
            <a:off x="1371600" y="2914560"/>
            <a:ext cx="6399360" cy="1312920"/>
          </a:xfrm>
          <a:prstGeom prst="rect">
            <a:avLst/>
          </a:prstGeom>
          <a:noFill/>
          <a:ln>
            <a:noFill/>
          </a:ln>
        </p:spPr>
        <p:style>
          <a:lnRef idx="0"/>
          <a:fillRef idx="0"/>
          <a:effectRef idx="0"/>
          <a:fontRef idx="minor"/>
        </p:style>
      </p:sp>
      <p:pic>
        <p:nvPicPr>
          <p:cNvPr id="67" name="" descr=""/>
          <p:cNvPicPr/>
          <p:nvPr/>
        </p:nvPicPr>
        <p:blipFill>
          <a:blip r:embed="rId2"/>
          <a:stretch/>
        </p:blipFill>
        <p:spPr>
          <a:xfrm>
            <a:off x="4464000" y="432000"/>
            <a:ext cx="4608000" cy="3573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0" y="0"/>
            <a:ext cx="9143640" cy="5142240"/>
          </a:xfrm>
          <a:prstGeom prst="rect">
            <a:avLst/>
          </a:prstGeom>
          <a:blipFill rotWithShape="0">
            <a:blip r:embed="rId1"/>
            <a:stretch>
              <a:fillRect/>
            </a:stretch>
          </a:blipFill>
          <a:ln>
            <a:noFill/>
          </a:ln>
        </p:spPr>
        <p:style>
          <a:lnRef idx="0"/>
          <a:fillRef idx="0"/>
          <a:effectRef idx="0"/>
          <a:fontRef idx="minor"/>
        </p:style>
        <p:txBody>
          <a:bodyPr lIns="90000" rIns="90000" tIns="45000" bIns="45000" anchorCtr="1">
            <a:noAutofit/>
          </a:bodyPr>
          <a:p>
            <a:pPr algn="ctr">
              <a:lnSpc>
                <a:spcPct val="100000"/>
              </a:lnSpc>
            </a:pPr>
            <a:r>
              <a:rPr b="1" lang="tr-TR" sz="1800" spc="-1" strike="noStrike">
                <a:latin typeface="Arial"/>
              </a:rPr>
              <a:t> </a:t>
            </a:r>
            <a:endParaRPr b="0" lang="tr-TR" sz="1800" spc="-1" strike="noStrike">
              <a:latin typeface="Arial"/>
            </a:endParaRPr>
          </a:p>
        </p:txBody>
      </p:sp>
      <p:sp>
        <p:nvSpPr>
          <p:cNvPr id="69" name="CustomShape 2"/>
          <p:cNvSpPr/>
          <p:nvPr/>
        </p:nvSpPr>
        <p:spPr>
          <a:xfrm>
            <a:off x="685800" y="1597680"/>
            <a:ext cx="3895200" cy="1101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000000"/>
                </a:solidFill>
                <a:latin typeface="Arial Black"/>
                <a:ea typeface="DejaVu Sans"/>
              </a:rPr>
              <a:t> </a:t>
            </a:r>
            <a:br/>
            <a:r>
              <a:rPr b="0" lang="en-US" sz="1200" spc="-1" strike="noStrike">
                <a:solidFill>
                  <a:srgbClr val="000000"/>
                </a:solidFill>
                <a:latin typeface="Calibri"/>
                <a:ea typeface="DejaVu Sans"/>
              </a:rPr>
              <a:t>                 </a:t>
            </a:r>
            <a:r>
              <a:rPr b="0" lang="en-US" sz="1200" spc="-1" strike="noStrike">
                <a:solidFill>
                  <a:srgbClr val="000000"/>
                </a:solidFill>
                <a:latin typeface="Calibri"/>
                <a:ea typeface="Microsoft YaHei"/>
              </a:rPr>
              <a:t>.</a:t>
            </a:r>
            <a:endParaRPr b="0" lang="tr-TR" sz="1200" spc="-1" strike="noStrike">
              <a:latin typeface="Arial"/>
            </a:endParaRPr>
          </a:p>
        </p:txBody>
      </p:sp>
      <p:sp>
        <p:nvSpPr>
          <p:cNvPr id="70" name="CustomShape 3"/>
          <p:cNvSpPr/>
          <p:nvPr/>
        </p:nvSpPr>
        <p:spPr>
          <a:xfrm>
            <a:off x="1371600" y="2914560"/>
            <a:ext cx="6399360" cy="1312920"/>
          </a:xfrm>
          <a:prstGeom prst="rect">
            <a:avLst/>
          </a:prstGeom>
          <a:noFill/>
          <a:ln>
            <a:noFill/>
          </a:ln>
        </p:spPr>
        <p:style>
          <a:lnRef idx="0"/>
          <a:fillRef idx="0"/>
          <a:effectRef idx="0"/>
          <a:fontRef idx="minor"/>
        </p:style>
      </p:sp>
      <p:pic>
        <p:nvPicPr>
          <p:cNvPr id="71" name="Resim 1_0" descr=""/>
          <p:cNvPicPr/>
          <p:nvPr/>
        </p:nvPicPr>
        <p:blipFill>
          <a:blip r:embed="rId2"/>
          <a:stretch/>
        </p:blipFill>
        <p:spPr>
          <a:xfrm>
            <a:off x="0" y="360000"/>
            <a:ext cx="5327640" cy="4103640"/>
          </a:xfrm>
          <a:prstGeom prst="rect">
            <a:avLst/>
          </a:prstGeom>
          <a:ln>
            <a:noFill/>
          </a:ln>
        </p:spPr>
      </p:pic>
      <p:sp>
        <p:nvSpPr>
          <p:cNvPr id="72" name="CustomShape 4"/>
          <p:cNvSpPr/>
          <p:nvPr/>
        </p:nvSpPr>
        <p:spPr>
          <a:xfrm>
            <a:off x="5065200" y="1872000"/>
            <a:ext cx="3574440" cy="115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200" spc="-1" strike="noStrike">
                <a:solidFill>
                  <a:srgbClr val="000000"/>
                </a:solidFill>
                <a:latin typeface="Calibri"/>
                <a:ea typeface="DejaVu Sans"/>
              </a:rPr>
              <a:t>Bu mikro akışkan çipin geliştirilebilir tarafı ise; boyutlarında değişiklik yapıp, yatalak hasta bezlerinde de kullanılabilmesi. </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Çipe tanımlanabilicek qr kod ile test değerlendirmesi internet üzerinden yapılıp hekim ile iletişim sağlanabilir.</a:t>
            </a:r>
            <a:endParaRPr b="0" lang="tr-TR" sz="1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Picture 3_5" descr=""/>
          <p:cNvPicPr/>
          <p:nvPr/>
        </p:nvPicPr>
        <p:blipFill>
          <a:blip r:embed="rId1"/>
          <a:stretch/>
        </p:blipFill>
        <p:spPr>
          <a:xfrm>
            <a:off x="0" y="-30960"/>
            <a:ext cx="9137520" cy="5173920"/>
          </a:xfrm>
          <a:prstGeom prst="rect">
            <a:avLst/>
          </a:prstGeom>
          <a:ln>
            <a:noFill/>
          </a:ln>
        </p:spPr>
      </p:pic>
      <p:sp>
        <p:nvSpPr>
          <p:cNvPr id="74" name="CustomShape 1"/>
          <p:cNvSpPr/>
          <p:nvPr/>
        </p:nvSpPr>
        <p:spPr>
          <a:xfrm>
            <a:off x="360000" y="504000"/>
            <a:ext cx="4679280" cy="28792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Calibri"/>
                <a:ea typeface="DejaVu Sans"/>
              </a:rPr>
              <a:t>Rakipler</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Pine Smart Akıllı Bebek Bezi</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Sadece nitrit tayini yapan bez tek başına İYE belirleyicisi olamaz</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Reaksiyonun bezde gerçekleşmesi bebeğin kimyasala maruz kalmasına neden olabilir.</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Benim projem de ise çip bebek bezinden ayrı olduğundan kimyasla temas yok</a:t>
            </a:r>
            <a:endParaRPr b="0" lang="tr-TR" sz="1200" spc="-1" strike="noStrike">
              <a:latin typeface="Arial"/>
            </a:endParaRPr>
          </a:p>
          <a:p>
            <a:pPr>
              <a:lnSpc>
                <a:spcPct val="100000"/>
              </a:lnSpc>
            </a:pPr>
            <a:r>
              <a:rPr b="0" lang="en-US" sz="1200" spc="-1" strike="noStrike">
                <a:solidFill>
                  <a:srgbClr val="000000"/>
                </a:solidFill>
                <a:latin typeface="Calibri"/>
                <a:ea typeface="DejaVu Sans"/>
              </a:rPr>
              <a:t>Nitrit haricinde lökosit, eritrosit ve Ph tam bir teşhis koymaya olanak sağlar.</a:t>
            </a:r>
            <a:endParaRPr b="0" lang="tr-TR" sz="1200" spc="-1" strike="noStrike">
              <a:latin typeface="Arial"/>
            </a:endParaRPr>
          </a:p>
        </p:txBody>
      </p:sp>
      <p:sp>
        <p:nvSpPr>
          <p:cNvPr id="75" name="CustomShape 2"/>
          <p:cNvSpPr/>
          <p:nvPr/>
        </p:nvSpPr>
        <p:spPr>
          <a:xfrm>
            <a:off x="216000" y="2232000"/>
            <a:ext cx="3095280" cy="199548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Picture 3_0" descr=""/>
          <p:cNvPicPr/>
          <p:nvPr/>
        </p:nvPicPr>
        <p:blipFill>
          <a:blip r:embed="rId1"/>
          <a:stretch/>
        </p:blipFill>
        <p:spPr>
          <a:xfrm>
            <a:off x="0" y="-30960"/>
            <a:ext cx="9137520" cy="5173920"/>
          </a:xfrm>
          <a:prstGeom prst="rect">
            <a:avLst/>
          </a:prstGeom>
          <a:ln>
            <a:noFill/>
          </a:ln>
        </p:spPr>
      </p:pic>
      <p:sp>
        <p:nvSpPr>
          <p:cNvPr id="77" name="CustomShape 1"/>
          <p:cNvSpPr/>
          <p:nvPr/>
        </p:nvSpPr>
        <p:spPr>
          <a:xfrm>
            <a:off x="685800" y="1597680"/>
            <a:ext cx="4353480" cy="17856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000" spc="-1" strike="noStrike">
                <a:solidFill>
                  <a:srgbClr val="000000"/>
                </a:solidFill>
                <a:latin typeface="Calibri"/>
                <a:ea typeface="DejaVu Sans"/>
              </a:rPr>
              <a:t>. </a:t>
            </a:r>
            <a:endParaRPr b="0" lang="tr-TR" sz="1000" spc="-1" strike="noStrike">
              <a:latin typeface="Arial"/>
            </a:endParaRPr>
          </a:p>
        </p:txBody>
      </p:sp>
      <p:sp>
        <p:nvSpPr>
          <p:cNvPr id="78" name="CustomShape 2"/>
          <p:cNvSpPr/>
          <p:nvPr/>
        </p:nvSpPr>
        <p:spPr>
          <a:xfrm>
            <a:off x="216000" y="2232000"/>
            <a:ext cx="3095280" cy="1995480"/>
          </a:xfrm>
          <a:prstGeom prst="rect">
            <a:avLst/>
          </a:prstGeom>
          <a:noFill/>
          <a:ln>
            <a:noFill/>
          </a:ln>
        </p:spPr>
        <p:style>
          <a:lnRef idx="0"/>
          <a:fillRef idx="0"/>
          <a:effectRef idx="0"/>
          <a:fontRef idx="minor"/>
        </p:style>
      </p:sp>
      <p:sp>
        <p:nvSpPr>
          <p:cNvPr id="79" name="CustomShape 3"/>
          <p:cNvSpPr/>
          <p:nvPr/>
        </p:nvSpPr>
        <p:spPr>
          <a:xfrm>
            <a:off x="288000" y="1512000"/>
            <a:ext cx="3599280" cy="1655280"/>
          </a:xfrm>
          <a:custGeom>
            <a:avLst/>
            <a:gdLst/>
            <a:ahLst/>
            <a:rect l="l" t="t" r="r" b="b"/>
            <a:pathLst>
              <a:path w="10002" h="4602">
                <a:moveTo>
                  <a:pt x="766" y="0"/>
                </a:moveTo>
                <a:lnTo>
                  <a:pt x="767" y="0"/>
                </a:lnTo>
                <a:cubicBezTo>
                  <a:pt x="632" y="0"/>
                  <a:pt x="500" y="35"/>
                  <a:pt x="383" y="103"/>
                </a:cubicBezTo>
                <a:cubicBezTo>
                  <a:pt x="267" y="170"/>
                  <a:pt x="170" y="267"/>
                  <a:pt x="103" y="383"/>
                </a:cubicBezTo>
                <a:cubicBezTo>
                  <a:pt x="35" y="500"/>
                  <a:pt x="0" y="632"/>
                  <a:pt x="0" y="767"/>
                </a:cubicBezTo>
                <a:lnTo>
                  <a:pt x="0" y="3834"/>
                </a:lnTo>
                <a:lnTo>
                  <a:pt x="0" y="3834"/>
                </a:lnTo>
                <a:cubicBezTo>
                  <a:pt x="0" y="3969"/>
                  <a:pt x="35" y="4101"/>
                  <a:pt x="103" y="4218"/>
                </a:cubicBezTo>
                <a:cubicBezTo>
                  <a:pt x="170" y="4334"/>
                  <a:pt x="267" y="4431"/>
                  <a:pt x="383" y="4498"/>
                </a:cubicBezTo>
                <a:cubicBezTo>
                  <a:pt x="500" y="4566"/>
                  <a:pt x="632" y="4601"/>
                  <a:pt x="767" y="4601"/>
                </a:cubicBezTo>
                <a:lnTo>
                  <a:pt x="9234" y="4601"/>
                </a:lnTo>
                <a:lnTo>
                  <a:pt x="9234" y="4601"/>
                </a:lnTo>
                <a:cubicBezTo>
                  <a:pt x="9369" y="4601"/>
                  <a:pt x="9501" y="4566"/>
                  <a:pt x="9618" y="4498"/>
                </a:cubicBezTo>
                <a:cubicBezTo>
                  <a:pt x="9734" y="4431"/>
                  <a:pt x="9831" y="4334"/>
                  <a:pt x="9898" y="4218"/>
                </a:cubicBezTo>
                <a:cubicBezTo>
                  <a:pt x="9966" y="4101"/>
                  <a:pt x="10001" y="3969"/>
                  <a:pt x="10001" y="3834"/>
                </a:cubicBezTo>
                <a:lnTo>
                  <a:pt x="10001" y="766"/>
                </a:lnTo>
                <a:lnTo>
                  <a:pt x="10001" y="767"/>
                </a:lnTo>
                <a:lnTo>
                  <a:pt x="10001" y="767"/>
                </a:lnTo>
                <a:cubicBezTo>
                  <a:pt x="10001" y="632"/>
                  <a:pt x="9966" y="500"/>
                  <a:pt x="9898" y="383"/>
                </a:cubicBezTo>
                <a:cubicBezTo>
                  <a:pt x="9831" y="267"/>
                  <a:pt x="9734" y="170"/>
                  <a:pt x="9618" y="103"/>
                </a:cubicBezTo>
                <a:cubicBezTo>
                  <a:pt x="9501" y="35"/>
                  <a:pt x="9369" y="0"/>
                  <a:pt x="9234" y="0"/>
                </a:cubicBezTo>
                <a:lnTo>
                  <a:pt x="766" y="0"/>
                </a:lnTo>
              </a:path>
            </a:pathLst>
          </a:cu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1" lang="tr-TR" sz="1800" spc="-1" strike="noStrike">
                <a:solidFill>
                  <a:srgbClr val="000000"/>
                </a:solidFill>
                <a:latin typeface="Arial"/>
                <a:ea typeface="DejaVu Sans"/>
              </a:rPr>
              <a:t>Hedef Piyasa</a:t>
            </a:r>
            <a:endParaRPr b="0" lang="tr-TR" sz="18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Hastaneler                </a:t>
            </a:r>
            <a:endParaRPr b="0" lang="tr-TR" sz="12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Ebeveynler</a:t>
            </a:r>
            <a:endParaRPr b="0" lang="tr-TR" sz="12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Eczaneler              </a:t>
            </a:r>
            <a:endParaRPr b="0" lang="tr-TR" sz="12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Medikal malzeme firmaları</a:t>
            </a:r>
            <a:endParaRPr b="0" lang="tr-TR" sz="12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Bebek bezi firmaları</a:t>
            </a:r>
            <a:endParaRPr b="0" lang="tr-TR" sz="12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Sağlık ocakları</a:t>
            </a:r>
            <a:endParaRPr b="0" lang="tr-TR" sz="1200" spc="-1" strike="noStrike">
              <a:latin typeface="Arial"/>
            </a:endParaRPr>
          </a:p>
          <a:p>
            <a:pPr>
              <a:lnSpc>
                <a:spcPct val="100000"/>
              </a:lnSpc>
            </a:pPr>
            <a:endParaRPr b="0" lang="tr-TR" sz="1200" spc="-1" strike="noStrike">
              <a:latin typeface="Arial"/>
            </a:endParaRPr>
          </a:p>
        </p:txBody>
      </p:sp>
      <p:sp>
        <p:nvSpPr>
          <p:cNvPr id="80" name="CustomShape 4"/>
          <p:cNvSpPr/>
          <p:nvPr/>
        </p:nvSpPr>
        <p:spPr>
          <a:xfrm>
            <a:off x="4824000" y="1512000"/>
            <a:ext cx="3743280" cy="1583280"/>
          </a:xfrm>
          <a:custGeom>
            <a:avLst/>
            <a:gdLst/>
            <a:ahLst/>
            <a:rect l="l" t="t" r="r" b="b"/>
            <a:pathLst>
              <a:path w="10402" h="4402">
                <a:moveTo>
                  <a:pt x="733" y="0"/>
                </a:moveTo>
                <a:lnTo>
                  <a:pt x="734" y="0"/>
                </a:lnTo>
                <a:cubicBezTo>
                  <a:pt x="605" y="0"/>
                  <a:pt x="478" y="34"/>
                  <a:pt x="367" y="98"/>
                </a:cubicBezTo>
                <a:cubicBezTo>
                  <a:pt x="255" y="163"/>
                  <a:pt x="163" y="255"/>
                  <a:pt x="98" y="367"/>
                </a:cubicBezTo>
                <a:cubicBezTo>
                  <a:pt x="34" y="478"/>
                  <a:pt x="0" y="605"/>
                  <a:pt x="0" y="734"/>
                </a:cubicBezTo>
                <a:lnTo>
                  <a:pt x="0" y="3667"/>
                </a:lnTo>
                <a:lnTo>
                  <a:pt x="0" y="3668"/>
                </a:lnTo>
                <a:cubicBezTo>
                  <a:pt x="0" y="3796"/>
                  <a:pt x="34" y="3923"/>
                  <a:pt x="98" y="4034"/>
                </a:cubicBezTo>
                <a:cubicBezTo>
                  <a:pt x="163" y="4146"/>
                  <a:pt x="255" y="4238"/>
                  <a:pt x="367" y="4303"/>
                </a:cubicBezTo>
                <a:cubicBezTo>
                  <a:pt x="478" y="4367"/>
                  <a:pt x="605" y="4401"/>
                  <a:pt x="734" y="4401"/>
                </a:cubicBezTo>
                <a:lnTo>
                  <a:pt x="9667" y="4401"/>
                </a:lnTo>
                <a:lnTo>
                  <a:pt x="9668" y="4401"/>
                </a:lnTo>
                <a:cubicBezTo>
                  <a:pt x="9796" y="4401"/>
                  <a:pt x="9923" y="4367"/>
                  <a:pt x="10034" y="4303"/>
                </a:cubicBezTo>
                <a:cubicBezTo>
                  <a:pt x="10146" y="4238"/>
                  <a:pt x="10238" y="4146"/>
                  <a:pt x="10303" y="4034"/>
                </a:cubicBezTo>
                <a:cubicBezTo>
                  <a:pt x="10367" y="3923"/>
                  <a:pt x="10401" y="3796"/>
                  <a:pt x="10401" y="3668"/>
                </a:cubicBezTo>
                <a:lnTo>
                  <a:pt x="10401" y="733"/>
                </a:lnTo>
                <a:lnTo>
                  <a:pt x="10401" y="734"/>
                </a:lnTo>
                <a:lnTo>
                  <a:pt x="10401" y="734"/>
                </a:lnTo>
                <a:cubicBezTo>
                  <a:pt x="10401" y="605"/>
                  <a:pt x="10367" y="478"/>
                  <a:pt x="10303" y="367"/>
                </a:cubicBezTo>
                <a:cubicBezTo>
                  <a:pt x="10238" y="255"/>
                  <a:pt x="10146" y="163"/>
                  <a:pt x="10034" y="98"/>
                </a:cubicBezTo>
                <a:cubicBezTo>
                  <a:pt x="9923" y="34"/>
                  <a:pt x="9796" y="0"/>
                  <a:pt x="9668" y="0"/>
                </a:cubicBezTo>
                <a:lnTo>
                  <a:pt x="733" y="0"/>
                </a:lnTo>
              </a:path>
            </a:pathLst>
          </a:cu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endParaRPr b="0" lang="tr-TR" sz="1800" spc="-1" strike="noStrike">
              <a:latin typeface="Arial"/>
            </a:endParaRPr>
          </a:p>
          <a:p>
            <a:pPr algn="ctr">
              <a:lnSpc>
                <a:spcPct val="100000"/>
              </a:lnSpc>
            </a:pPr>
            <a:endParaRPr b="0" lang="tr-TR" sz="1800" spc="-1" strike="noStrike">
              <a:latin typeface="Arial"/>
            </a:endParaRPr>
          </a:p>
          <a:p>
            <a:pPr algn="ctr">
              <a:lnSpc>
                <a:spcPct val="100000"/>
              </a:lnSpc>
            </a:pPr>
            <a:endParaRPr b="0" lang="tr-TR" sz="1800" spc="-1" strike="noStrike">
              <a:latin typeface="Arial"/>
            </a:endParaRPr>
          </a:p>
          <a:p>
            <a:pPr algn="ctr">
              <a:lnSpc>
                <a:spcPct val="100000"/>
              </a:lnSpc>
            </a:pPr>
            <a:r>
              <a:rPr b="1" lang="tr-TR" sz="1800" spc="-1" strike="noStrike">
                <a:solidFill>
                  <a:srgbClr val="000000"/>
                </a:solidFill>
                <a:latin typeface="Arial"/>
                <a:ea typeface="DejaVu Sans"/>
              </a:rPr>
              <a:t>İş Modeli</a:t>
            </a:r>
            <a:endParaRPr b="0" lang="tr-TR" sz="18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Online satış </a:t>
            </a:r>
            <a:endParaRPr b="0" lang="tr-TR" sz="1200" spc="-1" strike="noStrike">
              <a:latin typeface="Arial"/>
            </a:endParaRPr>
          </a:p>
          <a:p>
            <a:pPr marL="216000" indent="-215280">
              <a:lnSpc>
                <a:spcPct val="100000"/>
              </a:lnSpc>
              <a:buClr>
                <a:srgbClr val="000000"/>
              </a:buClr>
              <a:buSzPct val="45000"/>
              <a:buFont typeface="Wingdings" charset="2"/>
              <a:buChar char=""/>
            </a:pPr>
            <a:r>
              <a:rPr b="0" lang="tr-TR" sz="1200" spc="-1" strike="noStrike">
                <a:solidFill>
                  <a:srgbClr val="000000"/>
                </a:solidFill>
                <a:latin typeface="Arial"/>
                <a:ea typeface="DejaVu Sans"/>
              </a:rPr>
              <a:t>Toptan satış</a:t>
            </a:r>
            <a:endParaRPr b="0" lang="tr-TR" sz="1200" spc="-1" strike="noStrike">
              <a:latin typeface="Arial"/>
            </a:endParaRPr>
          </a:p>
          <a:p>
            <a:pPr>
              <a:lnSpc>
                <a:spcPct val="100000"/>
              </a:lnSpc>
            </a:pPr>
            <a:endParaRPr b="0" lang="tr-TR" sz="1200" spc="-1" strike="noStrike">
              <a:latin typeface="Arial"/>
            </a:endParaRPr>
          </a:p>
          <a:p>
            <a:pPr algn="ctr">
              <a:lnSpc>
                <a:spcPct val="100000"/>
              </a:lnSpc>
            </a:pPr>
            <a:endParaRPr b="0" lang="tr-TR" sz="1200" spc="-1" strike="noStrike">
              <a:latin typeface="Arial"/>
            </a:endParaRPr>
          </a:p>
          <a:p>
            <a:pPr algn="ctr">
              <a:lnSpc>
                <a:spcPct val="100000"/>
              </a:lnSpc>
            </a:pPr>
            <a:endParaRPr b="0" lang="tr-TR" sz="1200" spc="-1" strike="noStrike">
              <a:latin typeface="Arial"/>
            </a:endParaRPr>
          </a:p>
          <a:p>
            <a:pPr algn="ctr">
              <a:lnSpc>
                <a:spcPct val="100000"/>
              </a:lnSpc>
            </a:pPr>
            <a:endParaRPr b="0" lang="tr-TR"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FNEMasterTemplateForThemePreview.pptx</Template>
  <TotalTime>464</TotalTime>
  <Application>LibreOffice/6.4.5.2$Windows_X86_64 LibreOffice_project/a726b36747cf2001e06b58ad5db1aa3a9a1872d6</Application>
  <Words>251</Words>
  <Paragraphs>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2010-04-12T23:12:02Z</dcterms:created>
  <dc:creator>Diana</dc:creator>
  <dc:description/>
  <dc:language>tr-TR</dc:language>
  <cp:lastModifiedBy/>
  <dcterms:modified xsi:type="dcterms:W3CDTF">2020-12-11T13:58:34Z</dcterms:modified>
  <cp:revision>69</cp:revision>
  <dc:subject/>
  <dc:title>FileNewTemplate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0x0101000DE64AEEDD9B7A4D93545ACBE97D4615</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Ekran Gösterisi (16:9)</vt:lpwstr>
  </property>
  <property fmtid="{D5CDD505-2E9C-101B-9397-08002B2CF9AE}" pid="10" name="ScaleCrop">
    <vt:bool>0</vt:bool>
  </property>
  <property fmtid="{D5CDD505-2E9C-101B-9397-08002B2CF9AE}" pid="11" name="ShareDoc">
    <vt:bool>0</vt:bool>
  </property>
  <property fmtid="{D5CDD505-2E9C-101B-9397-08002B2CF9AE}" pid="12" name="Slides">
    <vt:i4>11</vt:i4>
  </property>
  <property fmtid="{D5CDD505-2E9C-101B-9397-08002B2CF9AE}" pid="13" name="contentStatus">
    <vt:lpwstr>Draft</vt:lpwstr>
  </property>
</Properties>
</file>